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7" r:id="rId4"/>
    <p:sldMasterId id="2147483673" r:id="rId5"/>
    <p:sldMasterId id="2147483675" r:id="rId6"/>
    <p:sldMasterId id="2147483677" r:id="rId7"/>
    <p:sldMasterId id="2147483679" r:id="rId8"/>
    <p:sldMasterId id="2147483684" r:id="rId9"/>
    <p:sldMasterId id="2147483686" r:id="rId10"/>
    <p:sldMasterId id="2147483688" r:id="rId11"/>
    <p:sldMasterId id="2147483690" r:id="rId12"/>
    <p:sldMasterId id="2147483696" r:id="rId13"/>
    <p:sldMasterId id="2147483698" r:id="rId14"/>
    <p:sldMasterId id="2147483700" r:id="rId15"/>
  </p:sldMasterIdLst>
  <p:sldIdLst>
    <p:sldId id="256" r:id="rId16"/>
    <p:sldId id="258" r:id="rId17"/>
    <p:sldId id="259" r:id="rId18"/>
    <p:sldId id="260" r:id="rId19"/>
    <p:sldId id="261" r:id="rId20"/>
    <p:sldId id="262" r:id="rId21"/>
    <p:sldId id="263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8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363C-18BA-40B6-A16C-B592F881C8F6}" type="datetimeFigureOut">
              <a:rPr lang="es-MX" smtClean="0"/>
              <a:t>06/01/2021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5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7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3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2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91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4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79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69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7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5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19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9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51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76002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58036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8167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1659051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446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01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363C-18BA-40B6-A16C-B592F881C8F6}" type="datetimeFigureOut">
              <a:rPr lang="es-MX" smtClean="0"/>
              <a:t>06/01/2021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736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4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14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497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3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6363C-18BA-40B6-A16C-B592F881C8F6}" type="datetimeFigureOut">
              <a:rPr lang="es-MX" smtClean="0"/>
              <a:t>06/01/2021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3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064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4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0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33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2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36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6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50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852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7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5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832" y="2824741"/>
            <a:ext cx="6048211" cy="1470025"/>
          </a:xfrm>
        </p:spPr>
        <p:txBody>
          <a:bodyPr/>
          <a:lstStyle/>
          <a:p>
            <a:pPr algn="r"/>
            <a:r>
              <a:rPr lang="es-MX" sz="3600" dirty="0"/>
              <a:t>Reserva Técnica del IPEJAL a corte de </a:t>
            </a:r>
            <a:r>
              <a:rPr lang="es-MX" sz="3600" dirty="0" smtClean="0"/>
              <a:t>Noviembre </a:t>
            </a:r>
            <a:r>
              <a:rPr lang="es-MX" sz="3600" dirty="0"/>
              <a:t>de 2020</a:t>
            </a:r>
            <a:br>
              <a:rPr lang="es-MX" sz="3600" dirty="0"/>
            </a:b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45697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6 Título"/>
          <p:cNvSpPr txBox="1">
            <a:spLocks/>
          </p:cNvSpPr>
          <p:nvPr/>
        </p:nvSpPr>
        <p:spPr>
          <a:xfrm>
            <a:off x="1674254" y="103031"/>
            <a:ext cx="6774288" cy="515061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RESERVA TÉCNICA 2010 </a:t>
            </a:r>
            <a:r>
              <a:rPr lang="es-MX" sz="2400" b="1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Noviembre </a:t>
            </a:r>
            <a:r>
              <a:rPr lang="es-MX" sz="2400" b="1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2020</a:t>
            </a:r>
            <a:endParaRPr lang="es-MX" sz="2400" b="1" dirty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248" y="3131035"/>
            <a:ext cx="5534975" cy="359044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053" y="958735"/>
            <a:ext cx="8535367" cy="1480792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231053" y="2452223"/>
            <a:ext cx="4536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/>
              <a:t>*Información tomada del Estado de Situación Financiera a Noviembre  de 2020.</a:t>
            </a:r>
            <a:endParaRPr lang="es-MX" sz="900" dirty="0"/>
          </a:p>
        </p:txBody>
      </p:sp>
      <p:sp>
        <p:nvSpPr>
          <p:cNvPr id="17" name="Cerrar llave 16"/>
          <p:cNvSpPr/>
          <p:nvPr/>
        </p:nvSpPr>
        <p:spPr>
          <a:xfrm>
            <a:off x="7108259" y="3706342"/>
            <a:ext cx="504056" cy="2435666"/>
          </a:xfrm>
          <a:prstGeom prst="rightBrac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CuadroTexto 17"/>
          <p:cNvSpPr txBox="1"/>
          <p:nvPr/>
        </p:nvSpPr>
        <p:spPr>
          <a:xfrm>
            <a:off x="7808665" y="4493288"/>
            <a:ext cx="1312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</p:spTree>
    <p:extLst>
      <p:ext uri="{BB962C8B-B14F-4D97-AF65-F5344CB8AC3E}">
        <p14:creationId xmlns:p14="http://schemas.microsoft.com/office/powerpoint/2010/main" val="1175289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700010" y="116632"/>
            <a:ext cx="6722773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Comparativo Reserva Técnica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Octubre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–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Noviembre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2020</a:t>
            </a:r>
            <a:endParaRPr lang="es-MX" sz="20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189" y="911196"/>
            <a:ext cx="6120675" cy="207955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551" y="3454404"/>
            <a:ext cx="4651651" cy="2901948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6527" y="3454404"/>
            <a:ext cx="4651651" cy="290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167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4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674254" y="116632"/>
            <a:ext cx="6735650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Comparativo Reserva Técnica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Octubre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-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Noviembre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2020</a:t>
            </a:r>
            <a:endParaRPr lang="es-MX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009" y="766781"/>
            <a:ext cx="7619895" cy="532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579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5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546168" y="116632"/>
            <a:ext cx="6902374" cy="382132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Comparativo Reserva Técnica </a:t>
            </a:r>
            <a:r>
              <a:rPr lang="es-MX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Octubre </a:t>
            </a:r>
            <a:r>
              <a:rPr lang="es-MX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es-MX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Noviembre </a:t>
            </a:r>
            <a:r>
              <a:rPr lang="es-MX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2020</a:t>
            </a:r>
            <a:endParaRPr lang="es-MX" sz="2000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7" y="694698"/>
            <a:ext cx="8943129" cy="566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142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6</a:t>
            </a:fld>
            <a:endParaRPr lang="es-MX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662545" y="3280"/>
            <a:ext cx="6734480" cy="517657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Explicación de puntos por componente RT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Octubre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–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Noviembre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2020</a:t>
            </a:r>
            <a:endParaRPr lang="es-MX" sz="2000" dirty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30461" y="980728"/>
            <a:ext cx="8640960" cy="4659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Inversiones </a:t>
            </a: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en Mercados Financieros</a:t>
            </a:r>
            <a:endParaRPr lang="es-MX" sz="2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Punto </a:t>
            </a: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1: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incremento a corto plazo es de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195.5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millones de pesos, y se debe principalmente al reacomodo de inversión por estrategia financiera dadas las condiciones de mercado. </a:t>
            </a:r>
            <a:endParaRPr lang="es-MX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en títulos y valores es de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81.8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millones de pesos, y se debe principalmente al reacomodo de inversión de largo a corto plazo debido a las condiciones del mercado. </a:t>
            </a:r>
            <a:endParaRPr lang="es-MX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punto 1 tuvo un incremento del </a:t>
            </a:r>
            <a:r>
              <a:rPr lang="es-MX" sz="1600" b="1" dirty="0" smtClean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6.2%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mientras que el punto 2 tuvo un decremento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del      </a:t>
            </a:r>
            <a:r>
              <a:rPr lang="es-MX" sz="1600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s-MX" sz="1600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0.5%</a:t>
            </a:r>
            <a:r>
              <a:rPr lang="es-MX" sz="1600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respectivamente.</a:t>
            </a:r>
            <a:endParaRPr lang="es-MX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Cartera 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de Préstamos</a:t>
            </a:r>
            <a:endParaRPr lang="es-MX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incremento de los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247.2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millones de pesos, se debe al otorgamiento de préstamos a corto plazo, entre  los afiliados y pensionados  que comprenden la población del IPEJAL.</a:t>
            </a:r>
            <a:endParaRPr lang="es-MX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de los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29.2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millones de pesos, se debe a la diferencia entre los créditos otorgados y los pagados, tanto de hipotecarios como prendarios por parte de los afiliados y pensionados (colocación de préstamos), el decremento significa que han sido mayores los créditos pagados o abonados, que los otorgados.</a:t>
            </a:r>
            <a:endParaRPr lang="es-MX" sz="2400" u="none" strike="noStrike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594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7</a:t>
            </a:fld>
            <a:endParaRPr lang="es-MX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662547" y="256"/>
            <a:ext cx="6802153" cy="614886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Explicación de puntos por componente RT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Octubre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–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Noviembre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2020</a:t>
            </a:r>
            <a:endParaRPr lang="es-MX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95536" y="1052736"/>
            <a:ext cx="8064896" cy="390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Bienes 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Inmuebles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Punto </a:t>
            </a: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11: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decremento en viviendas se debe a un ajuste en la depreciación de las viviendas por 2.39 millones de pesos.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12: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es la suma del punto 10 y 11, que es la diferencia de los inmuebles neto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Cuentas 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por Cobrar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incremento de los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1.7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millones de pesos, se da principalmente por el atraso en pago de adeudos por arrendamiento gravado (renta de edificios y locales).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1600" dirty="0" smtClean="0"/>
              <a:t>incremento </a:t>
            </a:r>
            <a:r>
              <a:rPr lang="es-MX" sz="1600" dirty="0"/>
              <a:t>de los </a:t>
            </a:r>
            <a:r>
              <a:rPr lang="es-MX" sz="1600" dirty="0" smtClean="0"/>
              <a:t>165.1 </a:t>
            </a:r>
            <a:r>
              <a:rPr lang="es-MX" sz="1600" dirty="0"/>
              <a:t>millones de pesos, se da principalmente por el rubro de deudores por aportaciones y retenciones, esto con las dependencias afiliadas al IPEJAL, lo que significa en relación </a:t>
            </a:r>
            <a:r>
              <a:rPr lang="es-MX" sz="1600" dirty="0" smtClean="0"/>
              <a:t>inversa, el atraso en el </a:t>
            </a:r>
            <a:r>
              <a:rPr lang="es-MX" sz="1600" dirty="0"/>
              <a:t>pago del adeudo de </a:t>
            </a:r>
            <a:r>
              <a:rPr lang="es-MX" sz="1600" dirty="0" smtClean="0"/>
              <a:t>las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dependencias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693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33</TotalTime>
  <Words>86</Words>
  <Application>Microsoft Office PowerPoint</Application>
  <PresentationFormat>Presentación en pantalla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7</vt:i4>
      </vt:variant>
    </vt:vector>
  </HeadingPairs>
  <TitlesOfParts>
    <vt:vector size="28" baseType="lpstr">
      <vt:lpstr>Arial</vt:lpstr>
      <vt:lpstr>Calibri</vt:lpstr>
      <vt:lpstr>Candara</vt:lpstr>
      <vt:lpstr>Century Gothic</vt:lpstr>
      <vt:lpstr>Times New Roman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Reserva Técnica del IPEJAL a corte de Noviembre de 2020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Reserva Técnica del IPEJAL a corte de Julio de 2020</dc:title>
  <dc:creator>Gonzalez Martinez, Maria del Carmen</dc:creator>
  <cp:lastModifiedBy>Gonzalez Martinez, Maria del Carmen</cp:lastModifiedBy>
  <cp:revision>6</cp:revision>
  <dcterms:created xsi:type="dcterms:W3CDTF">2020-08-22T03:26:06Z</dcterms:created>
  <dcterms:modified xsi:type="dcterms:W3CDTF">2021-01-06T16:11:11Z</dcterms:modified>
</cp:coreProperties>
</file>